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6" r:id="rId2"/>
    <p:sldId id="256" r:id="rId3"/>
    <p:sldId id="267" r:id="rId4"/>
    <p:sldId id="268" r:id="rId5"/>
    <p:sldId id="269" r:id="rId6"/>
    <p:sldId id="257" r:id="rId7"/>
    <p:sldId id="270" r:id="rId8"/>
    <p:sldId id="258" r:id="rId9"/>
    <p:sldId id="271" r:id="rId10"/>
    <p:sldId id="259" r:id="rId11"/>
    <p:sldId id="260" r:id="rId12"/>
    <p:sldId id="272" r:id="rId13"/>
    <p:sldId id="273" r:id="rId14"/>
    <p:sldId id="274" r:id="rId15"/>
    <p:sldId id="261" r:id="rId16"/>
    <p:sldId id="262" r:id="rId17"/>
    <p:sldId id="263" r:id="rId18"/>
    <p:sldId id="264" r:id="rId19"/>
    <p:sldId id="265" r:id="rId20"/>
  </p:sldIdLst>
  <p:sldSz cx="14630400" cy="8229600"/>
  <p:notesSz cx="8229600" cy="14630400"/>
  <p:embeddedFontLst>
    <p:embeddedFont>
      <p:font typeface="Calibri Light" pitchFamily="34" charset="0"/>
      <p:regular r:id="rId22"/>
      <p: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PT Sans" charset="0"/>
      <p:regular r:id="rId28"/>
    </p:embeddedFont>
    <p:embeddedFont>
      <p:font typeface="Nunito Semi Bold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48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-1208" y="-28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9AE57-57C6-4BAE-86A6-BC98F3C84C14}" type="datetimeFigureOut">
              <a:rPr lang="en-US" smtClean="0"/>
              <a:t>28-May-25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5CD4A-6C50-4019-85BB-601641EC2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31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0"/>
            <a:ext cx="14465300" cy="774700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93700" y="1576148"/>
            <a:ext cx="12827000" cy="518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Topic: BATTERY</a:t>
            </a:r>
          </a:p>
          <a:p>
            <a:pPr algn="ctr"/>
            <a:endParaRPr lang="en-US" sz="32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endParaRPr lang="en-US" sz="32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4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Presented by:</a:t>
            </a:r>
          </a:p>
          <a:p>
            <a:r>
              <a:rPr lang="en-US" sz="28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Kantesh</a:t>
            </a:r>
            <a:r>
              <a:rPr lang="en-US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Kumar</a:t>
            </a:r>
          </a:p>
          <a:p>
            <a:r>
              <a:rPr lang="en-US" sz="28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Sujal</a:t>
            </a:r>
            <a:r>
              <a:rPr lang="en-US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Shah </a:t>
            </a:r>
          </a:p>
          <a:p>
            <a:r>
              <a:rPr lang="en-US" sz="28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Surender</a:t>
            </a:r>
            <a:r>
              <a:rPr lang="en-US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Kumar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Raj Kumar</a:t>
            </a:r>
          </a:p>
          <a:p>
            <a:r>
              <a:rPr lang="en-US" sz="28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Sahil</a:t>
            </a:r>
            <a:r>
              <a:rPr lang="en-US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Kumar</a:t>
            </a:r>
          </a:p>
          <a:p>
            <a:r>
              <a:rPr lang="en-US" sz="28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Ronak</a:t>
            </a:r>
            <a:r>
              <a:rPr lang="en-US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Raja </a:t>
            </a:r>
            <a:endParaRPr lang="en-US" sz="28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44547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614760" y="44547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Rectangle 4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3892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Secondary Batteries: Rechargeable Power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0593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2763917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278820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Lead-Acid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28374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Established technology, 25-50 Wh/kg, used in cars and backup power.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208062" y="270593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312" y="2763917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5897" y="278820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NiCd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85897" y="328374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Older tech, toxic, 40-60 Wh/kg, common in power tools.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491156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74" y="4969550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49938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NiMH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5489377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NiCd, 60-80 Wh/kg, found in hybrid cars and electronics.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6324124" y="652462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batteries can be recharged and reused multiple times. They offer diverse applications, from automotive to consumer electronics.</a:t>
            </a:r>
            <a:endParaRPr lang="en-US" sz="1850" dirty="0"/>
          </a:p>
        </p:txBody>
      </p:sp>
      <p:sp>
        <p:nvSpPr>
          <p:cNvPr id="17" name="Rectangle 16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956" y="801410"/>
            <a:ext cx="7558088" cy="1332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Lithium-Ion Batteries: The Dominant Force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2956" y="2474000"/>
            <a:ext cx="7558088" cy="1692712"/>
          </a:xfrm>
          <a:prstGeom prst="roundRect">
            <a:avLst>
              <a:gd name="adj" fmla="val 2007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2392" y="2723436"/>
            <a:ext cx="3535442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LFP (Lithium Iron Phosphate)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42392" y="3192423"/>
            <a:ext cx="7059216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Safer, longer cycle life, preferred for electric vehicles and energy storage systems.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2956" y="4393287"/>
            <a:ext cx="7558088" cy="1330285"/>
          </a:xfrm>
          <a:prstGeom prst="roundRect">
            <a:avLst>
              <a:gd name="adj" fmla="val 2554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392" y="4642723"/>
            <a:ext cx="3959185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NMC (Nickel Manganese Cobalt)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2392" y="5111710"/>
            <a:ext cx="7059216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energy density, ideal for high-performance EVs and power tools.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2956" y="5978366"/>
            <a:ext cx="7558088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Lithium-ion batteries boast high energy density (100-265 Wh/kg) and an excellent cycle life. Various chemistries like LFP, NMC, and NCA are optimized for specific applications, powering electric vehicles, laptops, smartphones, and power tools worldwide.</a:t>
            </a:r>
            <a:endParaRPr lang="en-US" sz="1750" dirty="0"/>
          </a:p>
        </p:txBody>
      </p:sp>
      <p:sp>
        <p:nvSpPr>
          <p:cNvPr id="11" name="Rectangle 10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18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70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77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295" y="2803803"/>
            <a:ext cx="8444270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Solid-State Batteries: The Next Generation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5" y="3620095"/>
            <a:ext cx="919043" cy="11028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7968" y="3803809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Solid Electrolyte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837968" y="4184332"/>
            <a:ext cx="1214913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Liquid electrolytes are replaced with solid materials for enhanced performance.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95" y="4722971"/>
            <a:ext cx="919043" cy="11028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7968" y="4906685"/>
            <a:ext cx="227076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Performance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837968" y="5287208"/>
            <a:ext cx="1214913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Potential for 500+ Wh/kg, improved safety, and faster charging speeds.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95" y="5825847"/>
            <a:ext cx="919043" cy="11028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7968" y="6009561"/>
            <a:ext cx="23520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Overcoming Challenges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837968" y="6390084"/>
            <a:ext cx="1214913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Manufacturing scalability and cost reduction are key hurdles for widespread adoption.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643295" y="7135416"/>
            <a:ext cx="13343811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Solid-state batteries are poised to revolutionize energy storage. Non-flammable electrolytes significantly improve safety. Leading companies like Toyota, Solid Power, and QuantumScape are at the forefront of this groundbreaking R&amp;D.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616" y="581382"/>
            <a:ext cx="10888385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Beyond Lithium: Emerging Battery Technologies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39616" y="1625441"/>
            <a:ext cx="1643896" cy="1198007"/>
          </a:xfrm>
          <a:prstGeom prst="roundRect">
            <a:avLst>
              <a:gd name="adj" fmla="val 2646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915" y="2038707"/>
            <a:ext cx="297180" cy="3714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729" y="1836658"/>
            <a:ext cx="2486144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Sodium-Ion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2594729" y="2274094"/>
            <a:ext cx="332696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Utilizes abundant, cheaper materials.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2489121" y="2813923"/>
            <a:ext cx="11296055" cy="11430"/>
          </a:xfrm>
          <a:prstGeom prst="roundRect">
            <a:avLst>
              <a:gd name="adj" fmla="val 2773344"/>
            </a:avLst>
          </a:prstGeom>
          <a:solidFill>
            <a:srgbClr val="F2B42D"/>
          </a:solidFill>
          <a:ln/>
        </p:spPr>
      </p:sp>
      <p:sp>
        <p:nvSpPr>
          <p:cNvPr id="8" name="Shape 5"/>
          <p:cNvSpPr/>
          <p:nvPr/>
        </p:nvSpPr>
        <p:spPr>
          <a:xfrm>
            <a:off x="739616" y="2929057"/>
            <a:ext cx="3287792" cy="1198007"/>
          </a:xfrm>
          <a:prstGeom prst="roundRect">
            <a:avLst>
              <a:gd name="adj" fmla="val 2646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922" y="3342322"/>
            <a:ext cx="297180" cy="3714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38625" y="3140273"/>
            <a:ext cx="2486144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Aluminum-Ion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4238625" y="3577709"/>
            <a:ext cx="437221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high power and fast charging capabilities.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4133017" y="4117538"/>
            <a:ext cx="9652159" cy="11430"/>
          </a:xfrm>
          <a:prstGeom prst="roundRect">
            <a:avLst>
              <a:gd name="adj" fmla="val 2773344"/>
            </a:avLst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739616" y="4232672"/>
            <a:ext cx="4931688" cy="1198007"/>
          </a:xfrm>
          <a:prstGeom prst="roundRect">
            <a:avLst>
              <a:gd name="adj" fmla="val 2646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811" y="4645938"/>
            <a:ext cx="297180" cy="3714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82521" y="4443889"/>
            <a:ext cx="2486144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Redox Flow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5882521" y="4881324"/>
            <a:ext cx="479274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Highly scalable for large-scale grid storage solutions.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5776913" y="5421154"/>
            <a:ext cx="8008263" cy="11430"/>
          </a:xfrm>
          <a:prstGeom prst="roundRect">
            <a:avLst>
              <a:gd name="adj" fmla="val 2773344"/>
            </a:avLst>
          </a:prstGeom>
          <a:solidFill>
            <a:srgbClr val="DD785E"/>
          </a:solidFill>
          <a:ln/>
        </p:spPr>
      </p:sp>
      <p:sp>
        <p:nvSpPr>
          <p:cNvPr id="18" name="Shape 13"/>
          <p:cNvSpPr/>
          <p:nvPr/>
        </p:nvSpPr>
        <p:spPr>
          <a:xfrm>
            <a:off x="739616" y="5536287"/>
            <a:ext cx="6575584" cy="1198007"/>
          </a:xfrm>
          <a:prstGeom prst="roundRect">
            <a:avLst>
              <a:gd name="adj" fmla="val 26460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818" y="5949553"/>
            <a:ext cx="297180" cy="37147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26417" y="5747504"/>
            <a:ext cx="2486144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Zinc-Air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526417" y="6184940"/>
            <a:ext cx="457795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Known for high energy density and inherent safety.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39616" y="6971943"/>
            <a:ext cx="1315116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future of batteries extends beyond lithium. Researchers are exploring various promising chemistries. These innovations aim to address cost, sustainability, and specific performance needs for diverse applications.</a:t>
            </a:r>
            <a:endParaRPr lang="en-US" sz="1650" dirty="0"/>
          </a:p>
        </p:txBody>
      </p:sp>
      <p:sp>
        <p:nvSpPr>
          <p:cNvPr id="23" name="Rectangle 22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121391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Battery Applications: Powering Diverse Sectors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3343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Electric Vehicles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829878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Enabling sustainable transportation globally.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66" y="2842498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3343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Grid Storage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2829878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Balancing renewable energy supply on a large scale.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75" y="2842498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47809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Consumer Electronics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27649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Powering personal devices like smartphones and laptops.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175" y="5086707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47809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Medical Devices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27649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Critical for life-saving and portable medical equipment.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966" y="5086707"/>
            <a:ext cx="358140" cy="4476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7724" y="672476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Batteries are integral to numerous sectors. They drive the transition to sustainable energy, enhance mobility, and support critical infrastructure. Their versatility makes them indispensable for modern society.</a:t>
            </a:r>
            <a:endParaRPr lang="en-US" sz="1850" dirty="0"/>
          </a:p>
        </p:txBody>
      </p:sp>
      <p:sp>
        <p:nvSpPr>
          <p:cNvPr id="20" name="Rectangle 19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3408"/>
            <a:ext cx="6286976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and Limitations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65" y="1657826"/>
            <a:ext cx="1623774" cy="12213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2985" y="2230041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061823" y="187321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Supply Chain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61823" y="2319218"/>
            <a:ext cx="6277689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Vulnerabilities exist for crucial raw materials like lithium and cobalt.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900255" y="2890838"/>
            <a:ext cx="8922306" cy="15240"/>
          </a:xfrm>
          <a:prstGeom prst="roundRect">
            <a:avLst>
              <a:gd name="adj" fmla="val 2120502"/>
            </a:avLst>
          </a:prstGeom>
          <a:solidFill>
            <a:srgbClr val="F2B42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658" y="2932986"/>
            <a:ext cx="3247668" cy="12213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2985" y="3354348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873710" y="314837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Degradation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73710" y="3594378"/>
            <a:ext cx="5202079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Battery lifespan and performance can degrade over time.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712143" y="4165997"/>
            <a:ext cx="8110418" cy="15240"/>
          </a:xfrm>
          <a:prstGeom prst="roundRect">
            <a:avLst>
              <a:gd name="adj" fmla="val 2120502"/>
            </a:avLst>
          </a:prstGeom>
          <a:solidFill>
            <a:srgbClr val="D7425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771" y="4208145"/>
            <a:ext cx="4871561" cy="122134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3104" y="4629507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685717" y="4423529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Charging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85717" y="4869537"/>
            <a:ext cx="430280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Long charging times hinder wider EV adoption.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524149" y="5441156"/>
            <a:ext cx="7298412" cy="15240"/>
          </a:xfrm>
          <a:prstGeom prst="roundRect">
            <a:avLst>
              <a:gd name="adj" fmla="val 2120502"/>
            </a:avLst>
          </a:prstGeom>
          <a:solidFill>
            <a:srgbClr val="DD785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" y="5483304"/>
            <a:ext cx="6495455" cy="122134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2985" y="5904667"/>
            <a:ext cx="30289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4"/>
          <p:cNvSpPr/>
          <p:nvPr/>
        </p:nvSpPr>
        <p:spPr>
          <a:xfrm>
            <a:off x="7497604" y="5698688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Energy Density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97604" y="6144697"/>
            <a:ext cx="483048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Limits driving range and overall device performance.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54023" y="6946940"/>
            <a:ext cx="13122354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Despite advancements, batteries face significant hurdles. Addressing these challenges is crucial for unlocking their full potential and expanding their applications. Continuous innovation is essential for overcoming these limitations.</a:t>
            </a:r>
            <a:endParaRPr lang="en-US" sz="1650" dirty="0"/>
          </a:p>
        </p:txBody>
      </p:sp>
      <p:sp>
        <p:nvSpPr>
          <p:cNvPr id="23" name="Rectangle 22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443" y="652462"/>
            <a:ext cx="7773114" cy="1152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Future of Batteries: Innovation and Sustainability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905708" y="2098238"/>
            <a:ext cx="22860" cy="4318516"/>
          </a:xfrm>
          <a:prstGeom prst="roundRect">
            <a:avLst>
              <a:gd name="adj" fmla="val 128515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03174" y="2307074"/>
            <a:ext cx="587454" cy="22860"/>
          </a:xfrm>
          <a:prstGeom prst="roundRect">
            <a:avLst>
              <a:gd name="adj" fmla="val 1285152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85383" y="2098238"/>
            <a:ext cx="440650" cy="440650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7" y="2145744"/>
            <a:ext cx="276463" cy="3455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84998" y="2165509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Materials Science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884998" y="2570798"/>
            <a:ext cx="657356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Breakthroughs are expected for higher energy density and performance.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103174" y="3484602"/>
            <a:ext cx="587454" cy="22860"/>
          </a:xfrm>
          <a:prstGeom prst="roundRect">
            <a:avLst>
              <a:gd name="adj" fmla="val 1285152"/>
            </a:avLst>
          </a:prstGeom>
          <a:solidFill>
            <a:srgbClr val="D7425E"/>
          </a:solidFill>
          <a:ln/>
        </p:spPr>
      </p:sp>
      <p:sp>
        <p:nvSpPr>
          <p:cNvPr id="11" name="Shape 7"/>
          <p:cNvSpPr/>
          <p:nvPr/>
        </p:nvSpPr>
        <p:spPr>
          <a:xfrm>
            <a:off x="685383" y="3275767"/>
            <a:ext cx="440650" cy="440650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17" y="3323273"/>
            <a:ext cx="276463" cy="34551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84998" y="3343037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Manufacturing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884998" y="3748326"/>
            <a:ext cx="657356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techniques will drive down production costs.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1103174" y="4662130"/>
            <a:ext cx="587454" cy="22860"/>
          </a:xfrm>
          <a:prstGeom prst="roundRect">
            <a:avLst>
              <a:gd name="adj" fmla="val 1285152"/>
            </a:avLst>
          </a:prstGeom>
          <a:solidFill>
            <a:srgbClr val="DD785E"/>
          </a:solidFill>
          <a:ln/>
        </p:spPr>
      </p:sp>
      <p:sp>
        <p:nvSpPr>
          <p:cNvPr id="16" name="Shape 11"/>
          <p:cNvSpPr/>
          <p:nvPr/>
        </p:nvSpPr>
        <p:spPr>
          <a:xfrm>
            <a:off x="685383" y="4453295"/>
            <a:ext cx="440650" cy="440650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17" y="4500801"/>
            <a:ext cx="276463" cy="34551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84998" y="4520565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Sustainability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1884998" y="4925854"/>
            <a:ext cx="657356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Recycling and circular economy initiatives will become standard.</a:t>
            </a:r>
            <a:endParaRPr lang="en-US" sz="1500" dirty="0"/>
          </a:p>
        </p:txBody>
      </p:sp>
      <p:sp>
        <p:nvSpPr>
          <p:cNvPr id="20" name="Shape 14"/>
          <p:cNvSpPr/>
          <p:nvPr/>
        </p:nvSpPr>
        <p:spPr>
          <a:xfrm>
            <a:off x="1103174" y="5839658"/>
            <a:ext cx="587454" cy="22860"/>
          </a:xfrm>
          <a:prstGeom prst="roundRect">
            <a:avLst>
              <a:gd name="adj" fmla="val 1285152"/>
            </a:avLst>
          </a:prstGeom>
          <a:solidFill>
            <a:srgbClr val="48A8E2"/>
          </a:solidFill>
          <a:ln/>
        </p:spPr>
      </p:sp>
      <p:sp>
        <p:nvSpPr>
          <p:cNvPr id="21" name="Shape 15"/>
          <p:cNvSpPr/>
          <p:nvPr/>
        </p:nvSpPr>
        <p:spPr>
          <a:xfrm>
            <a:off x="685383" y="5630823"/>
            <a:ext cx="440650" cy="440650"/>
          </a:xfrm>
          <a:prstGeom prst="roundRect">
            <a:avLst>
              <a:gd name="adj" fmla="val 66671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17" y="5678329"/>
            <a:ext cx="276463" cy="34551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884998" y="5698093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Collaboration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1884998" y="6103382"/>
            <a:ext cx="657356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Government and industry partnerships will accelerate innovation.</a:t>
            </a:r>
            <a:endParaRPr lang="en-US" sz="1500" dirty="0"/>
          </a:p>
        </p:txBody>
      </p:sp>
      <p:sp>
        <p:nvSpPr>
          <p:cNvPr id="25" name="Text 18"/>
          <p:cNvSpPr/>
          <p:nvPr/>
        </p:nvSpPr>
        <p:spPr>
          <a:xfrm>
            <a:off x="685443" y="6637020"/>
            <a:ext cx="7773114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future of batteries is bright, driven by relentless innovation. Sustainable practices and collaborative efforts will ensure a robust and environmentally responsible energy storage ecosystem. These advancements promise a more powerful and cleaner tomorrow.</a:t>
            </a:r>
            <a:endParaRPr lang="en-US" sz="1500" dirty="0"/>
          </a:p>
        </p:txBody>
      </p:sp>
      <p:sp>
        <p:nvSpPr>
          <p:cNvPr id="26" name="Rectangle 25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212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800" b="1" dirty="0" smtClean="0">
                <a:solidFill>
                  <a:schemeClr val="bg1"/>
                </a:solidFill>
              </a:rPr>
              <a:t>Introduction to Batteries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888223"/>
            <a:ext cx="7468553" cy="222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3600" dirty="0" smtClean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A </a:t>
            </a:r>
            <a:r>
              <a:rPr lang="en-US" sz="3600" b="1" dirty="0" smtClean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battery</a:t>
            </a:r>
            <a:r>
              <a:rPr lang="en-US" sz="3600" dirty="0" smtClean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 is a device that stores chemical energy and converts it into electrical energy. It’s one of the most important inventions in modern technology.</a:t>
            </a:r>
            <a:endParaRPr lang="en-US" sz="32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826687" y="5689521"/>
            <a:ext cx="230957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8" name="Rectangle 7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8350" y="4113431"/>
            <a:ext cx="10706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The first battery was made in 1800 by Alessandro Volta.</a:t>
            </a:r>
          </a:p>
          <a:p>
            <a:endParaRPr lang="en-US" sz="3200" b="1" dirty="0" smtClean="0">
              <a:solidFill>
                <a:schemeClr val="bg1"/>
              </a:solidFill>
            </a:endParaRPr>
          </a:p>
          <a:p>
            <a:r>
              <a:rPr lang="en-US" sz="3200" b="1" dirty="0" smtClean="0">
                <a:solidFill>
                  <a:schemeClr val="bg1"/>
                </a:solidFill>
              </a:rPr>
              <a:t>That’s why we call it the Voltaic pile.</a:t>
            </a:r>
          </a:p>
          <a:p>
            <a:endParaRPr lang="en-US" sz="3200" b="1" dirty="0" smtClean="0">
              <a:solidFill>
                <a:schemeClr val="bg1"/>
              </a:solidFill>
            </a:endParaRPr>
          </a:p>
          <a:p>
            <a:r>
              <a:rPr lang="en-US" sz="3200" b="1" dirty="0" smtClean="0">
                <a:solidFill>
                  <a:schemeClr val="bg1"/>
                </a:solidFill>
              </a:rPr>
              <a:t>Now we have small, powerful, and rechargeable batteries.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1054100"/>
            <a:ext cx="124333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2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are the applications of lithium-ion batteries in electronic  produ-Tycorun Batte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55600"/>
            <a:ext cx="13522326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8500" y="5256192"/>
            <a:ext cx="12153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We use batteries in many things.</a:t>
            </a:r>
            <a:br>
              <a:rPr lang="en-US" sz="2800" b="1" dirty="0" smtClean="0">
                <a:solidFill>
                  <a:schemeClr val="bg1"/>
                </a:solidFill>
              </a:rPr>
            </a:br>
            <a:r>
              <a:rPr lang="en-US" sz="2800" b="1" dirty="0" smtClean="0">
                <a:solidFill>
                  <a:schemeClr val="bg1"/>
                </a:solidFill>
              </a:rPr>
              <a:t>like mobile phones, TV remotes, toys, cars, and even spacecraft.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They help us use devices without being connected to electricity.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7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" y="221457"/>
            <a:ext cx="6232525" cy="249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4700" y="3416300"/>
            <a:ext cx="5722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A battery has three main parts: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800" b="1" dirty="0" smtClean="0">
                <a:solidFill>
                  <a:schemeClr val="bg1"/>
                </a:solidFill>
              </a:rPr>
              <a:t>Anode (negative side)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Cathode (positive side)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Electrolyte (chemical medium)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positive and negative terminal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ositive and negative terminal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06" y="3144837"/>
            <a:ext cx="4552194" cy="24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0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3" y="9494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Batteries Work: The Basics</a:t>
            </a:r>
            <a:endParaRPr lang="en-US" sz="4400" dirty="0"/>
          </a:p>
        </p:txBody>
      </p:sp>
      <p:sp>
        <p:nvSpPr>
          <p:cNvPr id="13" name="Text 7"/>
          <p:cNvSpPr/>
          <p:nvPr/>
        </p:nvSpPr>
        <p:spPr>
          <a:xfrm>
            <a:off x="5968524" y="3540264"/>
            <a:ext cx="7468553" cy="1488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When you connect a battery to a device, a chemical reaction starts between the anode and cathode through the electrolyte.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1300" y="3962399"/>
            <a:ext cx="1302574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</a:rPr>
              <a:t>These moving electrons create electric current, which powers the device.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</a:rPr>
              <a:t>So, batteries work by changing chemical energy into electrical energy.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" y="1"/>
            <a:ext cx="144653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0323"/>
            <a:ext cx="105239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dirty="0" smtClean="0">
                <a:solidFill>
                  <a:schemeClr val="bg1"/>
                </a:solidFill>
              </a:rPr>
              <a:t>Types of Batteries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012513"/>
            <a:ext cx="6185535" cy="423219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37724" y="2260600"/>
            <a:ext cx="5969476" cy="5288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Batteries are mainly divided into two categories:</a:t>
            </a:r>
          </a:p>
          <a:p>
            <a:endParaRPr lang="en-US" sz="28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Primary Batteries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Secondary Batteries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Primary Batteries</a:t>
            </a:r>
            <a:r>
              <a:rPr lang="en-US" sz="2400" dirty="0" smtClean="0">
                <a:solidFill>
                  <a:schemeClr val="bg1"/>
                </a:solidFill>
              </a:rPr>
              <a:t> – These are </a:t>
            </a:r>
            <a:r>
              <a:rPr lang="en-US" sz="2400" b="1" dirty="0" smtClean="0">
                <a:solidFill>
                  <a:schemeClr val="bg1"/>
                </a:solidFill>
              </a:rPr>
              <a:t>non-rechargeable</a:t>
            </a:r>
            <a:r>
              <a:rPr lang="en-US" sz="2400" dirty="0" smtClean="0">
                <a:solidFill>
                  <a:schemeClr val="bg1"/>
                </a:solidFill>
              </a:rPr>
              <a:t>. Once they are used up, they must be replaced.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b="1" dirty="0" smtClean="0">
              <a:solidFill>
                <a:schemeClr val="bg1"/>
              </a:solidFill>
            </a:endParaRPr>
          </a:p>
          <a:p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747000"/>
            <a:ext cx="14630400" cy="482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1194" y="1905000"/>
            <a:ext cx="139847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Secondary Batteries : These are rechargeable and can be used many times.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Examples: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Lithium-ion batteries (used in smartphones and laptops)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Lead-acid batteries (used in cars)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NiMH (Nickel-metal hydride) batteries (used in digital cameras)</a:t>
            </a:r>
          </a:p>
          <a:p>
            <a:pPr lvl="1"/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Each battery type has its own advantages and is used for different purposes depending on size, power, and cost.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8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774</Words>
  <Application>Microsoft Office PowerPoint</Application>
  <PresentationFormat>Custom</PresentationFormat>
  <Paragraphs>120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 Light</vt:lpstr>
      <vt:lpstr>Calibri</vt:lpstr>
      <vt:lpstr>PT Sans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 Kumar</cp:lastModifiedBy>
  <cp:revision>12</cp:revision>
  <dcterms:created xsi:type="dcterms:W3CDTF">2025-05-28T10:06:13Z</dcterms:created>
  <dcterms:modified xsi:type="dcterms:W3CDTF">2025-05-28T13:10:25Z</dcterms:modified>
</cp:coreProperties>
</file>